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60" r:id="rId4"/>
    <p:sldId id="262" r:id="rId5"/>
    <p:sldId id="263" r:id="rId6"/>
    <p:sldId id="311" r:id="rId7"/>
    <p:sldId id="312" r:id="rId8"/>
    <p:sldId id="309" r:id="rId9"/>
    <p:sldId id="310" r:id="rId10"/>
    <p:sldId id="348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52" r:id="rId19"/>
    <p:sldId id="35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62A48-32D0-4BA9-AE8E-103B64EEB54A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C618E-EA87-4F45-A88B-7E87C6B21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267A0C-6373-4E55-9B36-DAE6035B73CB}" type="slidenum">
              <a:rPr lang="en-US"/>
              <a:pPr/>
              <a:t>6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6E01C5-9F33-4D00-9918-BD8FC0972506}" type="slidenum">
              <a:rPr lang="en-US"/>
              <a:pPr/>
              <a:t>7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87CC29-91B8-4958-B13A-C9405CB8DC83}" type="slidenum">
              <a:rPr lang="en-US"/>
              <a:pPr/>
              <a:t>8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5418F1-4AFB-47AB-AFD1-7F4B7A13473F}" type="slidenum">
              <a:rPr lang="en-US"/>
              <a:pPr/>
              <a:t>9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2B29-A285-4633-82FA-9BEDFC75C469}" type="datetime1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A81C-953C-437C-8DC7-E410740C98C7}" type="datetime1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2D4E-DD53-40AC-ADE2-E8383378D94D}" type="datetime1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3671-FE7C-485B-8921-93B9BC232BC2}" type="datetime1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D003-DC09-44FB-B85C-C35304F2A95E}" type="datetime1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7C68-59B4-493B-A209-C3D6F4352F8F}" type="datetime1">
              <a:rPr lang="en-US" smtClean="0"/>
              <a:pPr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50A7-F219-4B3F-96C0-30515389A1A6}" type="datetime1">
              <a:rPr lang="en-US" smtClean="0"/>
              <a:pPr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3332-3AD6-43EF-9540-C4B7D867A524}" type="datetime1">
              <a:rPr lang="en-US" smtClean="0"/>
              <a:pPr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79673-A270-40E7-B27D-C899A957C72B}" type="datetime1">
              <a:rPr lang="en-US" smtClean="0"/>
              <a:pPr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FF81-3E7C-44EF-BDA0-054DE1962C47}" type="datetime1">
              <a:rPr lang="en-US" smtClean="0"/>
              <a:pPr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8116-98A3-4D2D-9AE4-B2814500F981}" type="datetime1">
              <a:rPr lang="en-US" smtClean="0"/>
              <a:pPr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3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C3BF6-66F3-46D6-8363-D1D76F3967B5}" type="datetime1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22D61-CEC2-4911-85DD-43F5D058E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w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0" y="457200"/>
            <a:ext cx="8458200" cy="5447645"/>
            <a:chOff x="381000" y="457200"/>
            <a:chExt cx="8458200" cy="5447645"/>
          </a:xfrm>
        </p:grpSpPr>
        <p:sp>
          <p:nvSpPr>
            <p:cNvPr id="2" name="Rectangle 1"/>
            <p:cNvSpPr/>
            <p:nvPr/>
          </p:nvSpPr>
          <p:spPr>
            <a:xfrm>
              <a:off x="381000" y="457200"/>
              <a:ext cx="8458200" cy="54476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 smtClean="0">
                  <a:solidFill>
                    <a:srgbClr val="FF0000"/>
                  </a:solidFill>
                </a:rPr>
                <a:t>Mechanical Properties</a:t>
              </a:r>
              <a:endParaRPr lang="en-US" sz="4400" b="1" dirty="0" smtClean="0">
                <a:solidFill>
                  <a:srgbClr val="FF0000"/>
                </a:solidFill>
              </a:endParaRPr>
            </a:p>
            <a:p>
              <a:r>
                <a:rPr lang="en-US" sz="3600" b="1" dirty="0" smtClean="0"/>
                <a:t>Stress </a:t>
              </a:r>
              <a:r>
                <a:rPr lang="en-US" sz="3600" b="1" dirty="0"/>
                <a:t>and </a:t>
              </a:r>
              <a:r>
                <a:rPr lang="en-US" sz="3600" b="1" dirty="0" smtClean="0"/>
                <a:t>Strain</a:t>
              </a:r>
            </a:p>
            <a:p>
              <a:endParaRPr lang="en-US" sz="1600" b="1" dirty="0"/>
            </a:p>
            <a:p>
              <a:r>
                <a:rPr lang="en-US" sz="2800" b="1" dirty="0"/>
                <a:t>Stress: </a:t>
              </a:r>
              <a:r>
                <a:rPr lang="en-US" sz="2800" dirty="0"/>
                <a:t>Pressure due to applied load.</a:t>
              </a:r>
            </a:p>
            <a:p>
              <a:r>
                <a:rPr lang="en-US" sz="2800" i="1" dirty="0" smtClean="0"/>
                <a:t>Area</a:t>
              </a:r>
            </a:p>
            <a:p>
              <a:endParaRPr lang="en-US" sz="2800" i="1" dirty="0"/>
            </a:p>
            <a:p>
              <a:endParaRPr lang="en-US" sz="2800" dirty="0" smtClean="0"/>
            </a:p>
            <a:p>
              <a:endParaRPr lang="en-US" sz="2800" dirty="0"/>
            </a:p>
            <a:p>
              <a:endParaRPr lang="en-US" sz="2800" dirty="0" smtClean="0"/>
            </a:p>
            <a:p>
              <a:r>
                <a:rPr lang="en-US" sz="2800" dirty="0" smtClean="0"/>
                <a:t>tension</a:t>
              </a:r>
              <a:r>
                <a:rPr lang="en-US" sz="2800" dirty="0"/>
                <a:t>, compression, shear, torsion, </a:t>
              </a:r>
              <a:r>
                <a:rPr lang="en-US" sz="2800" dirty="0" smtClean="0"/>
                <a:t>and combination</a:t>
              </a:r>
              <a:r>
                <a:rPr lang="en-US" sz="2800" dirty="0"/>
                <a:t>.</a:t>
              </a:r>
            </a:p>
            <a:p>
              <a:r>
                <a:rPr lang="en-US" sz="2800" b="1" dirty="0" smtClean="0"/>
                <a:t>Strain</a:t>
              </a:r>
              <a:r>
                <a:rPr lang="en-US" sz="2800" b="1" dirty="0"/>
                <a:t>: </a:t>
              </a:r>
              <a:r>
                <a:rPr lang="en-US" sz="2800" dirty="0"/>
                <a:t>response of the material to stress (i.e. physical</a:t>
              </a:r>
            </a:p>
            <a:p>
              <a:r>
                <a:rPr lang="en-US" sz="2800" dirty="0"/>
                <a:t>deformation such as elongation due to tension).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769" t="65625" r="37335" b="11458"/>
            <a:stretch>
              <a:fillRect/>
            </a:stretch>
          </p:blipFill>
          <p:spPr bwMode="auto">
            <a:xfrm>
              <a:off x="1600200" y="2438400"/>
              <a:ext cx="48006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28600" y="1066800"/>
            <a:ext cx="8915400" cy="5743039"/>
            <a:chOff x="228600" y="1066800"/>
            <a:chExt cx="8915400" cy="5743039"/>
          </a:xfrm>
        </p:grpSpPr>
        <p:grpSp>
          <p:nvGrpSpPr>
            <p:cNvPr id="4" name="Group 3"/>
            <p:cNvGrpSpPr/>
            <p:nvPr/>
          </p:nvGrpSpPr>
          <p:grpSpPr>
            <a:xfrm>
              <a:off x="914400" y="1066800"/>
              <a:ext cx="7999639" cy="4419600"/>
              <a:chOff x="839561" y="1201271"/>
              <a:chExt cx="7999639" cy="5199529"/>
            </a:xfrm>
          </p:grpSpPr>
          <p:pic>
            <p:nvPicPr>
              <p:cNvPr id="819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8155" t="35948" r="35578" b="16667"/>
              <a:stretch>
                <a:fillRect/>
              </a:stretch>
            </p:blipFill>
            <p:spPr bwMode="auto">
              <a:xfrm>
                <a:off x="839561" y="1201271"/>
                <a:ext cx="7999639" cy="5199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8001000" y="5943600"/>
                <a:ext cx="6096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228600" y="5486400"/>
              <a:ext cx="891540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000" dirty="0" smtClean="0"/>
                <a:t>when the properties of a material are the same in all directions, the material is said to be</a:t>
              </a:r>
              <a:r>
                <a:rPr lang="en-US" sz="2000" b="1" dirty="0" smtClean="0"/>
                <a:t> isotropic. </a:t>
              </a:r>
              <a:r>
                <a:rPr lang="en-US" sz="2000" dirty="0" smtClean="0"/>
                <a:t>So</a:t>
              </a:r>
              <a:r>
                <a:rPr lang="en-US" sz="2000" b="1" dirty="0" smtClean="0"/>
                <a:t>, Isotropy</a:t>
              </a:r>
              <a:r>
                <a:rPr lang="en-US" sz="2000" dirty="0" smtClean="0"/>
                <a:t> is uniformity in all orientations.</a:t>
              </a:r>
            </a:p>
            <a:p>
              <a:pPr algn="just"/>
              <a:r>
                <a:rPr lang="en-US" sz="2000" dirty="0" smtClean="0"/>
                <a:t>When the properties of a material vary with different crystallographic orientations, the material is said to be </a:t>
              </a:r>
              <a:r>
                <a:rPr lang="en-US" sz="2000" b="1" dirty="0" smtClean="0"/>
                <a:t>anisotropic</a:t>
              </a:r>
              <a:r>
                <a:rPr lang="en-US" sz="2000" dirty="0" smtClean="0"/>
                <a:t>.</a:t>
              </a:r>
              <a:endParaRPr lang="en-US" sz="2000" dirty="0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1078" t="35571" r="47188" b="60892"/>
            <a:stretch>
              <a:fillRect/>
            </a:stretch>
          </p:blipFill>
          <p:spPr bwMode="auto">
            <a:xfrm>
              <a:off x="381000" y="1524000"/>
              <a:ext cx="4267200" cy="397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4267200"/>
            <a:ext cx="2286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n-US" sz="1600" dirty="0" smtClean="0">
                <a:latin typeface="Arial Rounded MT Bold" pitchFamily="34" charset="0"/>
              </a:rPr>
              <a:t>   </a:t>
            </a:r>
            <a:r>
              <a:rPr lang="en-US" sz="1600" dirty="0">
                <a:latin typeface="Arial Rounded MT Bold" pitchFamily="34" charset="0"/>
              </a:rPr>
              <a:t>metals:  </a:t>
            </a:r>
            <a:r>
              <a:rPr lang="en-US" sz="1600" dirty="0">
                <a:latin typeface="Symbol" pitchFamily="18" charset="2"/>
              </a:rPr>
              <a:t>n</a:t>
            </a:r>
            <a:r>
              <a:rPr lang="en-US" sz="1600" dirty="0">
                <a:latin typeface="Arial Rounded MT Bold" pitchFamily="34" charset="0"/>
              </a:rPr>
              <a:t> ~ 0.33</a:t>
            </a:r>
          </a:p>
          <a:p>
            <a:pPr eaLnBrk="0" hangingPunct="0"/>
            <a:r>
              <a:rPr lang="en-US" sz="1600" dirty="0">
                <a:latin typeface="Arial Rounded MT Bold" pitchFamily="34" charset="0"/>
              </a:rPr>
              <a:t>   ceramics: ~0.25</a:t>
            </a:r>
          </a:p>
          <a:p>
            <a:pPr eaLnBrk="0" hangingPunct="0"/>
            <a:r>
              <a:rPr lang="en-US" sz="1600" dirty="0">
                <a:latin typeface="Arial Rounded MT Bold" pitchFamily="34" charset="0"/>
              </a:rPr>
              <a:t>   polymers: ~</a:t>
            </a:r>
            <a:r>
              <a:rPr lang="en-US" sz="1600" dirty="0" smtClean="0">
                <a:latin typeface="Arial Rounded MT Bold" pitchFamily="34" charset="0"/>
              </a:rPr>
              <a:t>0.40</a:t>
            </a:r>
          </a:p>
          <a:p>
            <a:pPr eaLnBrk="0" hangingPunct="0"/>
            <a:r>
              <a:rPr lang="en-US" sz="1600" dirty="0" smtClean="0">
                <a:latin typeface="Symbol" pitchFamily="18" charset="2"/>
              </a:rPr>
              <a:t>n</a:t>
            </a:r>
            <a:r>
              <a:rPr lang="en-US" sz="1600" dirty="0" smtClean="0">
                <a:latin typeface="Arial Rounded MT Bold" pitchFamily="34" charset="0"/>
              </a:rPr>
              <a:t>:  </a:t>
            </a:r>
            <a:r>
              <a:rPr lang="en-US" sz="1600" dirty="0" smtClean="0">
                <a:latin typeface="Arial Rounded MT Bold" pitchFamily="34" charset="0"/>
              </a:rPr>
              <a:t>dimensionless</a:t>
            </a:r>
            <a:endParaRPr lang="en-US" sz="1600" dirty="0" smtClean="0">
              <a:latin typeface="Arial Rounded MT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457200"/>
            <a:ext cx="9067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Poisson's ratio 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0070C0"/>
                </a:solidFill>
              </a:rPr>
              <a:t>is the ratio of transverse contraction strain to longitudinal extension strain in the direction of stretching force. 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0"/>
            <a:ext cx="2093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Poisson's ratio</a:t>
            </a:r>
            <a:r>
              <a:rPr lang="en-US" sz="2400" dirty="0" smtClean="0">
                <a:solidFill>
                  <a:srgbClr val="C00000"/>
                </a:solidFill>
              </a:rPr>
              <a:t> 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28600"/>
            <a:ext cx="4038600" cy="86836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Tensile Testing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219200"/>
            <a:ext cx="8534400" cy="3810000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sz="2800" dirty="0" smtClean="0"/>
              <a:t>   The tensile test pulls a test-piece until it breaks. 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/>
              <a:t>   Both force and extension are continuously measured.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Uses an extensometer to apply measured force to an test specimen. The amount of extension can be measured and graphed.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Variables such as Strain, Stress, Elasticity, Tensile strength, Ductility and Stiffness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be gauged.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 specimens can be round or flat.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The specimen has thicker ends for attaching by grippers/thread/shoulder.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122238"/>
            <a:ext cx="7543800" cy="10207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Extensometer</a:t>
            </a:r>
          </a:p>
        </p:txBody>
      </p:sp>
      <p:pic>
        <p:nvPicPr>
          <p:cNvPr id="3" name="Picture 5" descr="extensometer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>
          <a:xfrm>
            <a:off x="533400" y="1066800"/>
            <a:ext cx="5060950" cy="5648325"/>
          </a:xfrm>
          <a:prstGeom prst="rect">
            <a:avLst/>
          </a:prstGeom>
          <a:noFill/>
        </p:spPr>
      </p:pic>
      <p:sp>
        <p:nvSpPr>
          <p:cNvPr id="4" name="AutoShape 7" descr="data:image/jpeg;base64,/9j/4AAQSkZJRgABAQAAAQABAAD/2wCEAAkGBhQSEBQSEhQVFBQWFxoaFRQUFBQWFhYXFxkYFhcXFRUXGyYeGBokGRoUHy8gIycpLCwsFx4xNTAqNSYrLCkBCQoKDgwOFw8PFSwcHBgpKSkpKSkpKSwpKSkpKSwsKSksKTAsKSkpNSkpLCksKSo1KSw1KTQsKiksLyoqNSkpKf/AABEIASAArwMBIgACEQEDEQH/xAAcAAEAAgIDAQAAAAAAAAAAAAAABQYEBwIDCAH/xABNEAACAQICBAkGCQoFAwUAAAABAgADEQQhBQYSMQcTIjJBUWFxsSNygaGywQgkM0JSkZPC0RQXJWJzgpKis/A0U2TS4RhjgxU1Q3TT/8QAGAEBAQEBAQAAAAAAAAAAAAAAAAECAwT/xAAiEQEBAAIBBAEFAAAAAAAAAAAAAQIRMQMSIUGhUWGR0fH/2gAMAwEAAhEDEQA/AN4xEQE4VqwVSzGwG8znIDWmuXUYdFBqONpdq3F3VhyXzuQc90CVwGkqdZS1JgwBsbXyO+xBzGVj6ZlSA0W9SmatSqiBqjLZabDZC2CjNgCTmSZJ/lp2hyOTY3O0Lg9AA6friDMiUrWPhbwWBxBw9fjRUCqx2ae0LMLjO/VI38/mjPpV/sT+MDY8TXX5+tF/TrfYtOQ4eNF/5lX7B4Gw4mvfz76L/wAyr9hU/CPz7aL/AM2r9hU/CBsKJr78+2i/82r9hU/CWHTem2bDP+TKzVGpnYPJAUsOQWLEWGfaR1QJ2nWVr2INjY2INj1Gc5UNXg9N6ZOGNDZohaiq9Nw7ZWyU25JD8rfnLcDJB9iIlCIiAiIgIiICV3TZtjKBvlst4iWKV/WM+Ww/7/gP+ZYlZVbm/wAPunO+c6sU1lJ7BOZOZlR534b0tpd+2lS9m3ulAm+OEjgtxWkcXx+HFG2wi7VSq6tyAwK7IUi2YN98qP8A0/6S68N9s3+yRprSJsv8wGkv9N9s3+yP+n/SXXhvtm/2QNaT7NmL8H3SR+dhh/5X91Ocz8HrSP8AmYX7Wr/+UDWB3T1fo5r4VCemhROXmoZ5t1l1YfR2J4jEFHZdksqFyrAhWttWU7mGeU9H6J/wlPo+LUvUiSxKlyeUe4eLSXptcA9YkMeefN97fjJfD8xe4eEZJi7IiJloiIgIiICIiAlc1oa1bDd7+A/GWOV/WpM6DdIZvWv/ABLOUvDuxHMPmn3ztO8zrr8w+a3vnYd5lZZmB5p7/wAJkzGwPNPfMmZahERCkREDzXw9D9JN6P6VKbg0Sb4Gmf8ASp/TWaj4fF/SJ7bf06Ym2dXmvo6h24RP6YmozU5870e+TFLmjuHhIW/K9B8RJunuHdFMXKIiZaIiICIiAiIgJX9bGtxPn29UsEruuVO60D1VR61P4SzlLw76mdM+a33p3gTqX5P0N67mdybh3TTLKwW498yZj4Pce+ZEzWoRESKREQPOvwgktj1PWo9kD3TYWgqtOtgMPhnDG+CUmxKi3F35ykN0dEonwiE+OUj1oPePdLZqlXC08KSQPiS5nIZUn6T3Ss1d6dMKVA3BCBv3DZtmZPU9w7pA4bFpUzpur2uDssrWPJyNibHsMnqTXUHslpi5RETLRERAREQEREBIHW/5Ol+1X2Wk9IHXIeQQ9VVPXce+WJXdR+T9B987KJ5KnrUeE6sEPJju9wnbQ5q+aPATbLLwXT3zJmNgumZMxWpwRESKREQNBfCNX4zQ/Zj2qksGr+i0xGGwaVBdGweybEi4NOoN4kL8I1fLYY/qe95Y9SmvhsAf9MB/LWEqVYdW9WMPglIw6lRU5TXZm3BQLXO7M/XLfh+YvcPCVoVsqfm+IU+6WHR73pIeyWpOWRERMtEREBERAREQEg9b/kF/aJ4mTkhNbl+LX6nQ+uWJXbgxyF9HgJ2Yfmr5o8JwwB5C+jwWcsLzE80eE2yysHvb0TJmNhN59EyZi8tQiIkUiIgaM+EcOXhj2f75KajVT+T6NHQaHgav4yO+EcueGPf978Znai/4bRh/7X3qkqVdb8lPNHsyx6MPkU7ujvlVxeOp0qYeoyooC3LGwFx198sOr2OSthkekyupuLqQRcMQRcS1IpWsnC02FxdXDigHFNrbRcgnkg7rdvqmGvDgOnDH0VAZStY3d9J4sqnGHjagsBfJTs3HdaYhZ7fINuvu6OvNJ37MdTx8uXdl9fhsVOG+n04d/Qyn3y+6B00MTSFQKVuqNY/rotQDvswvPO+wdmsxTZy3GizWvcZNayd/4TfmptDZw9uoov8ABRpJ7pzzmM4bx7vaeiInJ0IiICQ+tqXwr96+0JMSJ1pHxV+9PbWBywA8mvo8B+E54ccle6fMEPJrOdDmj0+okTbDvw28zImPh957pkTNahERIpERA0r8I5PJ4U/rHwM7tRW+JaOPUhH87fjHwjR5DDH9c+H/ADPvB8L6OwJ6i39QSpUfwo4lhhUscit7dF12ALjpyJ+uTHABpmrVo4ik7JxdIqURU2WDVDUZmY2zuRln807sr2CtoNMRQVXRHCgE7aq2Q528dQ3SV1IwNCnhPIU6dNrstTi0RSWRmttFRnkQRe+TS1I0Rj9JIMRWduN5dSpsmkyqeU5PK2t4z3CY4xT/AE23W5zburfuk/V4Pq924xbsObxdeiBtbzt7eZF7brbjI19AVQSvkiwNioxOFLAjeCoq3B7J6ccse67v0cMpdRjfl1Uhk4x7PYMu01mHQGF8989H6AS1Nv2tT1OV900JozVjEGtS8kxXjEuQUYAbQuSVY5WvN/6FPkVPWWb+J2b3zn1tem+lv2zoiJwdiIiAkZrIPitXzb/UQZJyO1h/wtXzemBxwPyY/vpM7MOOT6W9ppwwPya934ztpbvS3tNNsO2gOUe6ZEq2ueto0dQFdlLAtskKATmrN0sv0T0zXlb4Qn0aD/XTHvaSxqN2ReaFfh6xLA7FA2G8h1Nh22o5TCq8NmObm0v5qh9kLJpXoeJ5wbhT0o9rKqA9LCsFy33Z6lpiaS150kql2r094uFVb53GQa5IuCJe2i8/CMS+Gw1s/KN4LO/grXb0ZgjvtUcfVUE0tpTWHEYm3HVWfZNxkq2vvtsgTc3BFUJ0bRvnbFVN+fzqZ98iVsrRtALa3VIbSWqdZKzV8DVFJ356NzGzv9Fha98itxtGzKDaTeFHM6c/usJIxeScKQ9TTa57OEqdnKBPfcr4zz9pJMT/AOqPWamPyhsRUfihT43lhyxHE5kr1XvcA7564nU+EQsHKKWG5ioLDK2R3jKFQOhtXKFXC0HxGEw/GtSQ1B+TotnKgtySt1z6Du3SwUaKooRAFVQAqgWAAyAA6BOcSBERAREQEwdOLfDVd3MO/szmdMTS3yFXd8m2/dzTAx9G/Ir5o987aO4+c3tmdOij5Fe5fCd9Ib/ObxvNsKDw4r+jB+2X+nWnnlKZbmgnuF/CexmoK5syhh1MARfuMyEpACwAA7BbwktajyFhWxOHUsKbopz2mpG2WVwzLlv9cstLTWIqMFp4KozMnGhdqob0yTaoFVByc94yyE3vr5qn+X4R6KtsVLchjfZF2UnaAzIsJTMLq22ExGH456QH5AMJk5zrIQwsNnIEZ59Rjuqtb4fQGksTWpgUGtWLtTps1NFYJm42mN8gRmc93VJrF8DulK5Hk6FJR801hvuxudgH6RE2zoXVhlfDVC6HiOO5h2g/HBRvyta0tkkyuleX9Z+CnE4CiK1eph9kkiytVa3eeLlv4LsRiUwFMUaC1UNd24xq601PKRbAEFvm7yBvlm4eEvo4HqY+EiuCFr6Jo9mIqD+YGGa2ToWpUZFNWmtNto8lX4wWzsdrZGe/K0l5g4P3t7RmdFIRESKREQEREBERATF0qPIVf2b793NMyp04seTfdzTv3bjv7IEdoY+QTzV8BMmn0+cfdMXQh8gncPATKQ87zvcJth3Uzyh6ZkTFpnlD0zKma1AzVGldHVUx+JKpTqU3qVGXbCF6dTikNxttkNs7Vx0E2zm1rzWFfHUm0lpMeUs2xT2qdOoeUmGZXCsq5EEqJNbXel61aolaGe8ux6MhewFxkSAAL9klpW9D6foUqTJVqCmVqMLVWAZg54xWXPlgqwNxfp6pJDWGgWCh7kkAcl95y32jQp3Div6Mbsbrt0GV3gbf9FDdliH9ezLLw3f+1N533W/CVPgcf9Fn/wCw3sgypW3MOcxfPlH2jJCRuG++fbMkpciEREypERAREQEREBOrFcxvNPhO2cK45Ldx8IENoJ74dO7wsJl0jz/O+6hkfq2fiyd3iRM6nvfzh7KzowyKZ5Q/vonzSOBNVQA7JY35PTkRY55jO/eBFM8of30TMmcuViv19TqbgB3qHO+RAv2Xte0o2PxZ0TjalMJxtOvt1aWzUClV4ri2RtobwwBBubg9cvOv+PqUNGYqrSbZqJSJVt9jkLzWSYlF4jjRVr4h6J2SlMvUI2QXyWwFywAHSbDOJsrYGq+h6WIpcfXo0maoEsptUKqiLTAJKixJUm24X3mWWlo+mputNB2hVHump9UNZUq4lVpLVp8XUQMHULzmIYEKxzuGBBsZuCSrFC4ak/RNTsYeywlE4Igx0ZUsbWxB9dMTYHDIt9EV/wC+hprvgiqW0bX7MQO7NIK2HojC6RXGLxtWi+F23JsLPvOyOaPnbJFv1r9EvMiMK2f748VMlUa4vLkRyiImVIiICIiAiIgJ8bdPs+GBXdXj5Af302mcjZt3j2RIzV1/JelvaMz6Z5T/ALvhOjnWVSPKX++iZ8jaZ5S98kpnJrFiaX0ctehVoPzaiMh/eBE0DpNGbAIzOFq4YPRexsSyniit+huSjW6fTPRJlTxWh9G0MRUr1DSSpUbbqK9QFWcDnmkxIB3G4A6DIqj8Eujld0qA3uS7WGS8WAqgnpJY33dM3IJFaGwmFW74YUxt5k07WIOdwBkAd+WUlZFUrhgH6Jr+jwM1nwQH4hiR/wB9f6c2hwtpfRGJ7FHjaav4FqJfCYtBa/G0zmbDmkHolStx6PxKttFWDWcX2SDY2XI23SWwbck95/GV/C4daYqbCqjE3YqoG0wReUSBme0yc0a1w3f4zV4Zl8syIiYbIiICIiAiIgdGOqlaTsouyqxAO4kAkA+maYThdxlXINTpt0haYPpG2TcTdOJS6MDuKkfWJ4/xlU7Dddt/V3SxK9L6s1L0b9Z95kmp5Tej3yG1Zq+SYdR/EyUV+U3cvi86OdZdI8pe8SVkKjZr3jxk1M5NYuFaqFUsxsFBJPUBmfVPP2NxXH4HEV3PLr1XqAtnyTU5KICciArbsxvm7NcL/wDp+K2cjxFTd5hv6pojlthcEEUFAFZwSBkV6L797Zdsk9rVm4H9KCmaabVySVZbcwVQGTPdYst/SZukTznqdgqtHEbdRku2zlTJIuGuLDZAW18gOuejBMrLtUuFZb6IxXmDxE1XwEPyMUP1qZ9Rm1+FAX0Tih+oPaWah4DKlhi//H96aiZcNvhs6n9/MEmdEHJu+QDPbjD2fckzoOrfbHd75q8M48paIic3QiIgIiICInVXxSILuyqOtmAHrgdjTx1pNbK3d3W7h/f4+q8ZrngqfOxNK/Urhz9SXM8iYnFlriWD0xqm/kr9dj/KZMhuUe5fFpXdS3+Lr2qp+tAZObfKPcPEzq43lm4duUveJO3lRxuIZKTshsyqxU9RCkg59s1njtasXVUhsTVzHzXK2v02WwmMo3jW9q1VQOUVAP0iAD9c1BrNQR9IJg8CtGlTXYLMCSj8a1gigXCBczyQPCQ1XW+qF2VWknJ2S4XlNlYk3Nr9O7pkfoLF1fy6mRUuTsG9UvUAKVqQFuULc7PuiTytq46u6wYbAXXEJTqVVG0lRUHGA7RVku3VYG69drSw4rhOUAMqoRa+zxhLEdQ2QQp7/TNZYuqWxFQsVJGXJBAszMcrsb5jrnxosiRZtcOEw4nC1sOKARXXNjU2iLHa3BQOi2/pmodXtP1cLRqNRcqS9MNY22hs1Da4zGdpasWlwR15Z9uUpQwjJh6odSp2qJAI6CKmY7M5Gmx8Xpsvh9rbqtUfCmuNtgaR2drap22tpsqdQ3t0CRmgtY8ZTtXp1UpNbbVAg2aiLcstR2bLkg2yOZ6JFaE0+Xp0MPTwz1q6U6qKRWKqy1BU309nPZDucz1yH0tonF4WmorqyI9woLqb7POFgTbfPF0885lcM8vNvjdnmbvEn218vX0p0pvLPC2a9er6ewqNUMoYZggEHsOYnOVrUbWehisJRFOoDUWkgdDk4IQAm3SL9IllnreUiIgIiICeeOFzSZw+m6m1c03pUiRvtydm6/w7umeh55u+ECv6XHbh6ftVIGI1YEBgbqcwRut+E19VWzEdpkpojS5p8huYf5Senu6/rnW+FDMQBygcx7x2TXKN9aj1r0KfbSp/0kEsBqcr933iULUrWahToqteotEqird8l5IAuD3DpkvW4QMAGyrNUy/+KlUfpGWQnTbnZ5WHHv5Jx+o3smahNYdEt+L4RqRRhTwuJe4IuypTGYI+cZQtuqd1NR51T3KDM1ZGRUefMHjKaVht7avZTTZCoA8olw20DfPYPZsmY7JVO9qY7lZvWW90wMbSbaHLYnrso6ewSNJzEYteNZaZYkX2mLBrkOygC1gAANwsLHonVVxoHOcDvYD1XkPhRSBbjWBz+e9+nqvMg6Xwqc0p+4nvAieBxxuPQqQDfLeAT6wJB1dJk4dqVyy3Urf5tievPPq7Jn4/WSmylVDG/XYDxlfD5EdfukqxLaq6WTDYqnVqbWyquDsAFuUrKLXI6xO7T2sCVaVOnT27o9Q7TWF1cIAALnPkknvkDfs8Z92+76hON6ONz7/f9/dejHr549PLpTjLz+F50ejUkp1UqOH2FKkG2ybA3UqAQfTL5qhw4lGFHSIuu4YlALj9sg3+cv8AD0zRb12O9ie8kzhOrzvbytcXn2dGBN6SH9RfATvkUiIgJ51+EPStpOkfpYZPVUqieiprDhy1KOKwq4mjSL16G/Ztc0LMzgje2ybEAZ5tvvA85TmHPQSDuyvcjqynGfJRc9DaRwtJL1DTDbP0dpr+gE3nOrrnQXm7bdygD1kSjkz5NdzPatlbXnoWl6Wf3Ae+RtXWysdwRfQT4mQsSbXUZ1XTdZt9RvRYeAmJUrM3OJPeSfGcIkUiIgIiICIiAiIge1tGnyNPzF9kTJmJok/F6X7NPZEy5AiIgIiIHmHhd1UGGx9epQp7FAsuWdg7oHYoLWCFiRvyIIyyEoM9qY/ApWpvSqqHpupV1O5lIsQZ5X4R9Q30ZiimbUHuaFQ9K9KMfprcA9eR6bQKgYn0z5KEREBETnRoM5silj1KCx+oQOESyaP4NtJV/k8FX73Tih9dXZEsuj+ADSVTn8RRH69XaP1U1bxga2tE3fo/4Nm418b3rSo/edvuyy4D4P8Ao2nz+Prde3V2QfslU+uB5rnbh8K9Q2poznqRSx+oT1ro7g10bQ+TwVC43F0FQi3Uam0bywUMMqLsoqoo3BQFA9AykHkLR2omOr1uIp4Wrxuzt7FReKOwTYN5Urlfpm2+CvgbfD1qlbSVCi4KBadNylYBibszLYrcAAA36TOzRnBXj6eIGIfEO2INS7VxXGa235ptbOSgp1EjdNxCTYKoAsMgNwE+xEoREQEREBITXDVOlpHCvhq2V80cC7U3HNde7pHSCR0ybiB5B01qHjcNUqJUw9W1M2aqEbijnZWWpaxB6M7+mT2iOA/SVdVbYpUkYAq1SshBBzBAp7R3Zzc2u2qmKxWMoVKbtxNPYsgdNhX2nFSo9JxZiEZQCDfflM3g41br4LDvSruxBe9NWqcYUFrECwCoL7lXIemTfnSta6P+DZUIBr4xF6xSpM/1MzL4SzaP+D1o9LGo+IrHpDOqKfQig+ubRiVFW0dwXaMoczB0Seuopqn66paWLC4GnSXZpolNR0IqqPqUTviAiIgIiICIiAiIgIiICIi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E"/>
          </a:p>
        </p:txBody>
      </p:sp>
      <p:pic>
        <p:nvPicPr>
          <p:cNvPr id="5" name="Picture 9" descr="http://www.come-tech.com.tw/images/505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4738" y="1752600"/>
            <a:ext cx="2989262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mee-inc.com/hamm/HAMM%202006%20300dpi_img_47.jpg"/>
          <p:cNvPicPr>
            <a:picLocks noChangeAspect="1" noChangeArrowheads="1"/>
          </p:cNvPicPr>
          <p:nvPr/>
        </p:nvPicPr>
        <p:blipFill>
          <a:blip r:embed="rId2" cstate="print"/>
          <a:srcRect b="7407"/>
          <a:stretch>
            <a:fillRect/>
          </a:stretch>
        </p:blipFill>
        <p:spPr bwMode="auto">
          <a:xfrm>
            <a:off x="7162800" y="2895600"/>
            <a:ext cx="1777795" cy="205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457200"/>
            <a:ext cx="670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Tensile tests are usually done on prepared specimens. </a:t>
            </a:r>
            <a:endParaRPr lang="en-US" sz="2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11111" t="18520" r="12962" b="17503"/>
          <a:stretch>
            <a:fillRect/>
          </a:stretch>
        </p:blipFill>
        <p:spPr>
          <a:xfrm>
            <a:off x="381000" y="990600"/>
            <a:ext cx="6553200" cy="58674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dirty="0" smtClean="0"/>
              <a:t>The Test Procedure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smtClean="0"/>
              <a:t>The specimen is set up in the tensile testing machine, the extensometer.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/>
              <a:t>One end is held in a vice and the other in a holding system.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/>
              <a:t>A controlled load, measured in newtons (N), is applied.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/>
              <a:t>The amount of stretch or extension that this force causes is measured.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458200" cy="5897563"/>
          </a:xfrm>
        </p:spPr>
        <p:txBody>
          <a:bodyPr/>
          <a:lstStyle/>
          <a:p>
            <a:pPr algn="just" eaLnBrk="1" hangingPunct="1"/>
            <a:r>
              <a:rPr lang="en-GB" altLang="en-US" dirty="0" smtClean="0"/>
              <a:t>A material that returns to its original length has elasticity.  Repeated test are carried out making the load greater each time.  </a:t>
            </a:r>
          </a:p>
          <a:p>
            <a:pPr algn="just" eaLnBrk="1" hangingPunct="1"/>
            <a:endParaRPr lang="en-GB" altLang="en-US" dirty="0" smtClean="0"/>
          </a:p>
          <a:p>
            <a:pPr algn="just" eaLnBrk="1" hangingPunct="1"/>
            <a:r>
              <a:rPr lang="en-GB" altLang="en-US" dirty="0" smtClean="0"/>
              <a:t>While the material under test has elasticity the extension or stretch is directly proportional to the load.  </a:t>
            </a:r>
          </a:p>
          <a:p>
            <a:pPr algn="just" eaLnBrk="1" hangingPunct="1"/>
            <a:endParaRPr lang="en-GB" altLang="en-US" dirty="0" smtClean="0"/>
          </a:p>
          <a:p>
            <a:pPr algn="just" eaLnBrk="1" hangingPunct="1"/>
            <a:r>
              <a:rPr lang="en-GB" altLang="en-US" dirty="0" smtClean="0"/>
              <a:t>This is known as </a:t>
            </a:r>
            <a:r>
              <a:rPr lang="en-GB" altLang="en-US" b="1" i="1" dirty="0" err="1" smtClean="0"/>
              <a:t>Hookes</a:t>
            </a:r>
            <a:r>
              <a:rPr lang="en-GB" altLang="en-US" b="1" i="1" dirty="0" smtClean="0"/>
              <a:t> Law</a:t>
            </a:r>
            <a:r>
              <a:rPr lang="en-GB" altLang="en-US" i="1" dirty="0" smtClean="0"/>
              <a:t>. </a:t>
            </a:r>
            <a:r>
              <a:rPr lang="en-GB" altLang="en-US" dirty="0" smtClean="0"/>
              <a:t>Metals are elastic in the early stage of tensile testing, plastics are not.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362200" y="5715000"/>
            <a:ext cx="12652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latin typeface="Symbol" pitchFamily="18" charset="2"/>
              </a:rPr>
              <a:t>s</a:t>
            </a:r>
            <a:r>
              <a:rPr lang="en-US" sz="2800" dirty="0">
                <a:latin typeface="Arial Rounded MT Bold" pitchFamily="34" charset="0"/>
              </a:rPr>
              <a:t> = </a:t>
            </a:r>
            <a:r>
              <a:rPr lang="en-US" sz="2800" dirty="0">
                <a:solidFill>
                  <a:schemeClr val="accent2"/>
                </a:solidFill>
                <a:latin typeface="Arial Rounded MT Bold" pitchFamily="34" charset="0"/>
              </a:rPr>
              <a:t>E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Symbol" pitchFamily="18" charset="2"/>
              </a:rPr>
              <a:t>e</a:t>
            </a:r>
            <a:endParaRPr lang="en-US" sz="2800" dirty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8991600" cy="6553200"/>
          </a:xfrm>
        </p:spPr>
        <p:txBody>
          <a:bodyPr>
            <a:normAutofit/>
          </a:bodyPr>
          <a:lstStyle/>
          <a:p>
            <a:pPr algn="just"/>
            <a:r>
              <a:rPr lang="en-GB" altLang="en-US" sz="2800" dirty="0" smtClean="0"/>
              <a:t>When a material fails to return to its original length it has reached its </a:t>
            </a:r>
            <a:r>
              <a:rPr lang="en-GB" altLang="en-US" sz="2800" b="1" i="1" dirty="0" smtClean="0"/>
              <a:t>elastic limit</a:t>
            </a:r>
            <a:r>
              <a:rPr lang="en-GB" altLang="en-US" sz="2800" b="1" dirty="0" smtClean="0"/>
              <a:t> </a:t>
            </a:r>
            <a:r>
              <a:rPr lang="en-GB" altLang="en-US" sz="2800" dirty="0" smtClean="0"/>
              <a:t>or </a:t>
            </a:r>
            <a:r>
              <a:rPr lang="en-GB" altLang="en-US" sz="2800" i="1" dirty="0" smtClean="0"/>
              <a:t>limit of proportionality</a:t>
            </a:r>
            <a:r>
              <a:rPr lang="en-GB" altLang="en-US" sz="2800" dirty="0" smtClean="0"/>
              <a:t>. So </a:t>
            </a:r>
            <a:r>
              <a:rPr lang="en-GB" altLang="en-US" sz="2800" b="1" i="1" dirty="0" smtClean="0"/>
              <a:t>elastic limit</a:t>
            </a:r>
            <a:r>
              <a:rPr lang="en-GB" altLang="en-US" sz="2800" b="1" dirty="0" smtClean="0"/>
              <a:t> </a:t>
            </a:r>
            <a:r>
              <a:rPr lang="en-GB" altLang="en-US" sz="2800" dirty="0" smtClean="0"/>
              <a:t>is the </a:t>
            </a:r>
            <a:r>
              <a:rPr lang="en-US" sz="2800" dirty="0" smtClean="0"/>
              <a:t>highest magnitude of stress for which the stress and strain are proportional to each other.</a:t>
            </a:r>
            <a:r>
              <a:rPr lang="en-GB" altLang="en-US" sz="2800" dirty="0" smtClean="0"/>
              <a:t> </a:t>
            </a:r>
          </a:p>
          <a:p>
            <a:pPr algn="just" eaLnBrk="1" hangingPunct="1">
              <a:buFontTx/>
              <a:buNone/>
            </a:pPr>
            <a:endParaRPr lang="en-GB" altLang="en-US" sz="2800" dirty="0" smtClean="0"/>
          </a:p>
          <a:p>
            <a:pPr algn="just" eaLnBrk="1" hangingPunct="1"/>
            <a:r>
              <a:rPr lang="en-GB" altLang="en-US" sz="2800" dirty="0" smtClean="0"/>
              <a:t>After the elastic limit the loads produce much larger extensions of the specimen.  This is called the </a:t>
            </a:r>
            <a:r>
              <a:rPr lang="en-GB" altLang="en-US" sz="2800" b="1" i="1" dirty="0" smtClean="0"/>
              <a:t>plastic region</a:t>
            </a:r>
            <a:r>
              <a:rPr lang="en-GB" altLang="en-US" sz="2800" dirty="0" smtClean="0"/>
              <a:t>.  </a:t>
            </a:r>
          </a:p>
          <a:p>
            <a:pPr algn="just" eaLnBrk="1" hangingPunct="1">
              <a:buFontTx/>
              <a:buNone/>
            </a:pPr>
            <a:endParaRPr lang="en-GB" altLang="en-US" sz="2800" dirty="0" smtClean="0"/>
          </a:p>
          <a:p>
            <a:pPr algn="just" eaLnBrk="1" hangingPunct="1"/>
            <a:r>
              <a:rPr lang="en-GB" altLang="en-US" sz="2800" dirty="0" smtClean="0"/>
              <a:t>At the end of this stage, the extension is even greater and </a:t>
            </a:r>
            <a:r>
              <a:rPr lang="en-GB" altLang="en-US" sz="2800" b="1" dirty="0" smtClean="0"/>
              <a:t>a  </a:t>
            </a:r>
            <a:r>
              <a:rPr lang="en-GB" altLang="en-US" sz="2800" b="1" i="1" dirty="0" smtClean="0"/>
              <a:t>yield point</a:t>
            </a:r>
            <a:r>
              <a:rPr lang="en-GB" altLang="en-US" sz="2800" b="1" dirty="0" smtClean="0"/>
              <a:t> </a:t>
            </a:r>
            <a:r>
              <a:rPr lang="en-GB" altLang="en-US" sz="2800" dirty="0" smtClean="0"/>
              <a:t>is reached.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just" eaLnBrk="1" hangingPunct="1"/>
            <a:r>
              <a:rPr lang="en-GB" altLang="en-US" dirty="0" smtClean="0"/>
              <a:t>A further increase in the load causes the specimen to thin uniformly and then to </a:t>
            </a:r>
            <a:r>
              <a:rPr lang="en-GB" altLang="en-US" b="1" i="1" dirty="0" smtClean="0"/>
              <a:t>neck</a:t>
            </a:r>
            <a:r>
              <a:rPr lang="en-GB" altLang="en-US" i="1" dirty="0" smtClean="0"/>
              <a:t>.</a:t>
            </a:r>
            <a:r>
              <a:rPr lang="en-GB" altLang="en-US" dirty="0" smtClean="0"/>
              <a:t>  After necking the specimen will break or fracture.  </a:t>
            </a:r>
          </a:p>
          <a:p>
            <a:pPr algn="just" eaLnBrk="1" hangingPunct="1"/>
            <a:r>
              <a:rPr lang="en-GB" altLang="en-US" dirty="0" smtClean="0"/>
              <a:t>When the fracture occurs one side of the specimen has a rough cone shape and the other has a rough cup shape.  This is known as </a:t>
            </a:r>
            <a:r>
              <a:rPr lang="en-GB" altLang="en-US" b="1" dirty="0" smtClean="0"/>
              <a:t>a </a:t>
            </a:r>
            <a:r>
              <a:rPr lang="en-GB" altLang="en-US" b="1" i="1" dirty="0" smtClean="0"/>
              <a:t>cup and cone</a:t>
            </a:r>
            <a:r>
              <a:rPr lang="en-GB" altLang="en-US" b="1" dirty="0" smtClean="0"/>
              <a:t> </a:t>
            </a:r>
            <a:r>
              <a:rPr lang="en-GB" altLang="en-US" dirty="0" smtClean="0"/>
              <a:t>fracture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4572000"/>
            <a:ext cx="448665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Producing graphs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5257800"/>
            <a:ext cx="4876800" cy="1447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basic graphs: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Load / extension graph.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Stress / strain graph.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267200"/>
            <a:ext cx="2786062" cy="209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867400" y="6324600"/>
            <a:ext cx="149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i="1" dirty="0" smtClean="0"/>
              <a:t>cup and cone</a:t>
            </a:r>
            <a:r>
              <a:rPr lang="en-GB" altLang="en-US" b="1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 noChangeArrowheads="1"/>
          </p:cNvPicPr>
          <p:nvPr/>
        </p:nvPicPr>
        <p:blipFill>
          <a:blip r:embed="rId2" cstate="print"/>
          <a:srcRect l="12000" t="13102" r="23000" b="8667"/>
          <a:stretch>
            <a:fillRect/>
          </a:stretch>
        </p:blipFill>
        <p:spPr bwMode="auto">
          <a:xfrm>
            <a:off x="0" y="838200"/>
            <a:ext cx="8991600" cy="605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3" cstate="print"/>
          <a:srcRect l="9691" t="39270" r="72247" b="44312"/>
          <a:stretch>
            <a:fillRect/>
          </a:stretch>
        </p:blipFill>
        <p:spPr bwMode="auto">
          <a:xfrm>
            <a:off x="4648200" y="4572000"/>
            <a:ext cx="32766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81000" y="228600"/>
            <a:ext cx="3698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b="1" dirty="0" smtClean="0"/>
              <a:t>Load / extension graph.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 cstate="print"/>
          <a:srcRect l="12500" t="32292" r="9375" b="17708"/>
          <a:stretch>
            <a:fillRect/>
          </a:stretch>
        </p:blipFill>
        <p:spPr bwMode="auto">
          <a:xfrm>
            <a:off x="304800" y="228600"/>
            <a:ext cx="4191000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15625" t="19792" r="7031" b="32292"/>
          <a:stretch>
            <a:fillRect/>
          </a:stretch>
        </p:blipFill>
        <p:spPr bwMode="auto">
          <a:xfrm>
            <a:off x="4876800" y="457200"/>
            <a:ext cx="3581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12500" t="20833" r="13281" b="30208"/>
          <a:stretch>
            <a:fillRect/>
          </a:stretch>
        </p:blipFill>
        <p:spPr bwMode="auto">
          <a:xfrm>
            <a:off x="304800" y="3657600"/>
            <a:ext cx="41148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 l="14844" t="31664" r="5469" b="19792"/>
          <a:stretch>
            <a:fillRect/>
          </a:stretch>
        </p:blipFill>
        <p:spPr bwMode="auto">
          <a:xfrm>
            <a:off x="4800600" y="3505200"/>
            <a:ext cx="4008052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984" t="22917" r="25037" b="10417"/>
          <a:stretch>
            <a:fillRect/>
          </a:stretch>
        </p:blipFill>
        <p:spPr bwMode="auto">
          <a:xfrm>
            <a:off x="0" y="237837"/>
            <a:ext cx="9013031" cy="616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6984" t="17708" r="25037" b="13542"/>
          <a:stretch>
            <a:fillRect/>
          </a:stretch>
        </p:blipFill>
        <p:spPr bwMode="auto">
          <a:xfrm>
            <a:off x="762000" y="0"/>
            <a:ext cx="7467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7569" t="18750" r="28551" b="8333"/>
          <a:stretch>
            <a:fillRect/>
          </a:stretch>
        </p:blipFill>
        <p:spPr bwMode="auto">
          <a:xfrm>
            <a:off x="2362200" y="3733800"/>
            <a:ext cx="4876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327" t="38559" r="39092" b="25000"/>
          <a:stretch>
            <a:fillRect/>
          </a:stretch>
        </p:blipFill>
        <p:spPr bwMode="auto">
          <a:xfrm>
            <a:off x="0" y="0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362200" y="3352800"/>
            <a:ext cx="7086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/>
            <a:r>
              <a:rPr lang="en-US" sz="2200" dirty="0" smtClean="0">
                <a:solidFill>
                  <a:srgbClr val="FF0000"/>
                </a:solidFill>
                <a:latin typeface="Arial Rounded MT Bold" pitchFamily="34" charset="0"/>
              </a:rPr>
              <a:t>Stress has units:</a:t>
            </a:r>
          </a:p>
          <a:p>
            <a:pPr eaLnBrk="0" hangingPunct="0"/>
            <a:r>
              <a:rPr lang="en-US" sz="2200" dirty="0" smtClean="0">
                <a:solidFill>
                  <a:srgbClr val="FF0000"/>
                </a:solidFill>
                <a:latin typeface="Arial Rounded MT Bold" pitchFamily="34" charset="0"/>
              </a:rPr>
              <a:t>SI unit:  </a:t>
            </a:r>
            <a:r>
              <a:rPr lang="en-US" sz="2200" dirty="0" smtClean="0">
                <a:latin typeface="Arial Rounded MT Bold" pitchFamily="34" charset="0"/>
              </a:rPr>
              <a:t>N/m</a:t>
            </a:r>
            <a:r>
              <a:rPr lang="en-US" sz="2200" baseline="30000" dirty="0" smtClean="0">
                <a:latin typeface="Arial Rounded MT Bold" pitchFamily="34" charset="0"/>
              </a:rPr>
              <a:t>2</a:t>
            </a:r>
            <a:r>
              <a:rPr lang="en-US" sz="2200" dirty="0" smtClean="0">
                <a:latin typeface="Arial Rounded MT Bold" pitchFamily="34" charset="0"/>
              </a:rPr>
              <a:t> (Pa, Pascal), or N / mm</a:t>
            </a:r>
            <a:r>
              <a:rPr lang="en-US" sz="2200" baseline="30000" dirty="0" smtClean="0">
                <a:latin typeface="Arial Rounded MT Bold" pitchFamily="34" charset="0"/>
              </a:rPr>
              <a:t>2</a:t>
            </a:r>
            <a:r>
              <a:rPr lang="en-US" sz="2200" dirty="0" smtClean="0">
                <a:latin typeface="Arial Rounded MT Bold" pitchFamily="34" charset="0"/>
              </a:rPr>
              <a:t> (</a:t>
            </a:r>
            <a:r>
              <a:rPr lang="en-US" sz="2200" dirty="0" err="1" smtClean="0">
                <a:latin typeface="Arial Rounded MT Bold" pitchFamily="34" charset="0"/>
              </a:rPr>
              <a:t>MPa</a:t>
            </a:r>
            <a:r>
              <a:rPr lang="en-US" sz="2200" dirty="0" smtClean="0">
                <a:latin typeface="Arial Rounded MT Bold" pitchFamily="34" charset="0"/>
              </a:rPr>
              <a:t>),</a:t>
            </a:r>
          </a:p>
          <a:p>
            <a:pPr eaLnBrk="0" hangingPunct="0"/>
            <a:r>
              <a:rPr lang="it-IT" sz="2200" b="1" dirty="0" smtClean="0"/>
              <a:t>1 MPa = 10</a:t>
            </a:r>
            <a:r>
              <a:rPr lang="it-IT" sz="2200" b="1" baseline="30000" dirty="0" smtClean="0"/>
              <a:t>6</a:t>
            </a:r>
            <a:r>
              <a:rPr lang="it-IT" sz="2200" b="1" dirty="0" smtClean="0"/>
              <a:t> Pa, 1 GPa = 10</a:t>
            </a:r>
            <a:r>
              <a:rPr lang="it-IT" sz="2200" b="1" baseline="30000" dirty="0" smtClean="0"/>
              <a:t>9</a:t>
            </a:r>
            <a:r>
              <a:rPr lang="it-IT" sz="2200" b="1" dirty="0" smtClean="0"/>
              <a:t> Pa</a:t>
            </a:r>
            <a:r>
              <a:rPr lang="en-US" sz="2200" b="1" dirty="0" smtClean="0">
                <a:latin typeface="Arial Rounded MT Bold" pitchFamily="34" charset="0"/>
              </a:rPr>
              <a:t>  </a:t>
            </a:r>
          </a:p>
          <a:p>
            <a:r>
              <a:rPr lang="en-US" sz="2200" dirty="0" smtClean="0">
                <a:solidFill>
                  <a:srgbClr val="FF0000"/>
                </a:solidFill>
                <a:latin typeface="Arial Rounded MT Bold" pitchFamily="34" charset="0"/>
              </a:rPr>
              <a:t>US : </a:t>
            </a:r>
            <a:r>
              <a:rPr lang="en-US" sz="2200" dirty="0" smtClean="0">
                <a:latin typeface="Arial Rounded MT Bold" pitchFamily="34" charset="0"/>
              </a:rPr>
              <a:t>lb/in</a:t>
            </a:r>
            <a:r>
              <a:rPr lang="en-US" sz="2200" baseline="30000" dirty="0" smtClean="0">
                <a:latin typeface="Arial Rounded MT Bold" pitchFamily="34" charset="0"/>
              </a:rPr>
              <a:t>2                 </a:t>
            </a:r>
            <a:r>
              <a:rPr lang="en-US" sz="2200" dirty="0" smtClean="0">
                <a:latin typeface="Arial Rounded MT Bold" pitchFamily="34" charset="0"/>
              </a:rPr>
              <a:t> </a:t>
            </a:r>
            <a:r>
              <a:rPr lang="pt-BR" sz="2400" dirty="0" smtClean="0"/>
              <a:t>1 N = 1 kg·m/s</a:t>
            </a:r>
            <a:r>
              <a:rPr lang="pt-BR" sz="2400" baseline="30000" dirty="0" smtClean="0"/>
              <a:t>2</a:t>
            </a:r>
            <a:r>
              <a:rPr lang="pt-BR" sz="2400" dirty="0" smtClean="0"/>
              <a:t> = 0.2248 lb                 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33968" t="67708" r="19180" b="17318"/>
          <a:stretch>
            <a:fillRect/>
          </a:stretch>
        </p:blipFill>
        <p:spPr bwMode="auto">
          <a:xfrm>
            <a:off x="0" y="5105400"/>
            <a:ext cx="899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9707" t="21610" r="29511" b="25953"/>
          <a:stretch>
            <a:fillRect/>
          </a:stretch>
        </p:blipFill>
        <p:spPr bwMode="auto">
          <a:xfrm>
            <a:off x="1371600" y="152400"/>
            <a:ext cx="623454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2299" t="20833" r="27965" b="50000"/>
          <a:stretch>
            <a:fillRect/>
          </a:stretch>
        </p:blipFill>
        <p:spPr bwMode="auto">
          <a:xfrm>
            <a:off x="457200" y="3657600"/>
            <a:ext cx="7772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33400" y="1096963"/>
            <a:ext cx="27717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latin typeface="Arial Rounded MT Bold" pitchFamily="34" charset="0"/>
              </a:rPr>
              <a:t>•  </a:t>
            </a:r>
            <a:r>
              <a:rPr lang="en-US">
                <a:solidFill>
                  <a:schemeClr val="accent2"/>
                </a:solidFill>
                <a:latin typeface="Arial Rounded MT Bold" pitchFamily="34" charset="0"/>
              </a:rPr>
              <a:t>Tensile</a:t>
            </a:r>
            <a:r>
              <a:rPr lang="en-US">
                <a:latin typeface="Arial Rounded MT Bold" pitchFamily="34" charset="0"/>
              </a:rPr>
              <a:t> stress, </a:t>
            </a:r>
            <a:r>
              <a:rPr lang="en-US">
                <a:latin typeface="Symbol" pitchFamily="18" charset="2"/>
              </a:rPr>
              <a:t>s</a:t>
            </a:r>
            <a:r>
              <a:rPr lang="en-US">
                <a:latin typeface="Arial Rounded MT Bold" pitchFamily="34" charset="0"/>
              </a:rPr>
              <a:t>: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151438" y="1096963"/>
            <a:ext cx="25368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latin typeface="Arial Rounded MT Bold" pitchFamily="34" charset="0"/>
              </a:rPr>
              <a:t>•  </a:t>
            </a:r>
            <a:r>
              <a:rPr lang="en-US">
                <a:solidFill>
                  <a:schemeClr val="accent2"/>
                </a:solidFill>
                <a:latin typeface="Arial Rounded MT Bold" pitchFamily="34" charset="0"/>
              </a:rPr>
              <a:t>Shear</a:t>
            </a:r>
            <a:r>
              <a:rPr lang="en-US">
                <a:latin typeface="Arial Rounded MT Bold" pitchFamily="34" charset="0"/>
              </a:rPr>
              <a:t> stress, </a:t>
            </a:r>
            <a:r>
              <a:rPr lang="en-US">
                <a:latin typeface="Symbol" pitchFamily="18" charset="2"/>
              </a:rPr>
              <a:t>t</a:t>
            </a:r>
            <a:r>
              <a:rPr lang="en-US">
                <a:latin typeface="Arial Rounded MT Bold" pitchFamily="34" charset="0"/>
              </a:rPr>
              <a:t>: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34671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937000"/>
            <a:ext cx="29210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1400" y="1219200"/>
            <a:ext cx="35306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4191000"/>
            <a:ext cx="11049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Rectangle 1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ENGINEERING STRESS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33400" y="990600"/>
            <a:ext cx="23526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latin typeface="Arial Rounded MT Bold" pitchFamily="34" charset="0"/>
              </a:rPr>
              <a:t>•  </a:t>
            </a:r>
            <a:r>
              <a:rPr lang="en-US">
                <a:solidFill>
                  <a:schemeClr val="accent2"/>
                </a:solidFill>
                <a:latin typeface="Arial Rounded MT Bold" pitchFamily="34" charset="0"/>
              </a:rPr>
              <a:t>Tensile</a:t>
            </a:r>
            <a:r>
              <a:rPr lang="en-US">
                <a:latin typeface="Arial Rounded MT Bold" pitchFamily="34" charset="0"/>
              </a:rPr>
              <a:t> strain: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486400" y="990600"/>
            <a:ext cx="233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latin typeface="Arial Rounded MT Bold" pitchFamily="34" charset="0"/>
              </a:rPr>
              <a:t>•  </a:t>
            </a:r>
            <a:r>
              <a:rPr lang="en-US">
                <a:solidFill>
                  <a:schemeClr val="accent2"/>
                </a:solidFill>
                <a:latin typeface="Arial Rounded MT Bold" pitchFamily="34" charset="0"/>
              </a:rPr>
              <a:t>Lateral</a:t>
            </a:r>
            <a:r>
              <a:rPr lang="en-US">
                <a:latin typeface="Arial Rounded MT Bold" pitchFamily="34" charset="0"/>
              </a:rPr>
              <a:t> strain: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533400" y="3535363"/>
            <a:ext cx="2168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latin typeface="Arial Rounded MT Bold" pitchFamily="34" charset="0"/>
              </a:rPr>
              <a:t>•  </a:t>
            </a:r>
            <a:r>
              <a:rPr lang="en-US">
                <a:solidFill>
                  <a:schemeClr val="accent2"/>
                </a:solidFill>
                <a:latin typeface="Arial Rounded MT Bold" pitchFamily="34" charset="0"/>
              </a:rPr>
              <a:t>Shear</a:t>
            </a:r>
            <a:r>
              <a:rPr lang="en-US">
                <a:latin typeface="Arial Rounded MT Bold" pitchFamily="34" charset="0"/>
              </a:rPr>
              <a:t> strain: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657600"/>
            <a:ext cx="330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838200"/>
            <a:ext cx="26543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4267200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5867400" y="2971800"/>
            <a:ext cx="2498725" cy="8223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Arial Rounded MT Bold" pitchFamily="34" charset="0"/>
              </a:rPr>
              <a:t>Strain is always</a:t>
            </a:r>
          </a:p>
          <a:p>
            <a:pPr eaLnBrk="0" hangingPunct="0"/>
            <a:r>
              <a:rPr lang="en-US" dirty="0">
                <a:latin typeface="Arial Rounded MT Bold" pitchFamily="34" charset="0"/>
              </a:rPr>
              <a:t>dimensionless.</a:t>
            </a:r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ENGINEERING STRAIN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 l="14641" t="30099" r="38507" b="52083"/>
          <a:stretch>
            <a:fillRect/>
          </a:stretch>
        </p:blipFill>
        <p:spPr bwMode="auto">
          <a:xfrm>
            <a:off x="3886200" y="4876800"/>
            <a:ext cx="5105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1981200"/>
            <a:ext cx="1143000" cy="885825"/>
          </a:xfrm>
          <a:prstGeom prst="rect">
            <a:avLst/>
          </a:prstGeom>
          <a:noFill/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1905000"/>
            <a:ext cx="1219200" cy="834189"/>
          </a:xfrm>
          <a:prstGeom prst="rect">
            <a:avLst/>
          </a:prstGeom>
          <a:noFill/>
        </p:spPr>
      </p:pic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4495800" y="4572000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e.g. l= 2m , </a:t>
            </a:r>
            <a:r>
              <a:rPr kumimoji="0" lang="el-G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Δ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 = 1.4 mm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" y="914400"/>
            <a:ext cx="848360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600200" y="1143000"/>
            <a:ext cx="1168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latin typeface="Arial Rounded MT Bold" pitchFamily="34" charset="0"/>
              </a:rPr>
              <a:t>1. Initial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114800" y="1143000"/>
            <a:ext cx="18859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latin typeface="Arial Rounded MT Bold" pitchFamily="34" charset="0"/>
              </a:rPr>
              <a:t>2. Small load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7239000" y="1143000"/>
            <a:ext cx="1406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latin typeface="Arial Rounded MT Bold" pitchFamily="34" charset="0"/>
              </a:rPr>
              <a:t>3. Unload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33400" y="4572000"/>
            <a:ext cx="3733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dirty="0">
                <a:latin typeface="Arial Rounded MT Bold" pitchFamily="34" charset="0"/>
              </a:rPr>
              <a:t>Elastic means </a:t>
            </a:r>
            <a:r>
              <a:rPr lang="en-US" dirty="0">
                <a:solidFill>
                  <a:schemeClr val="accent2"/>
                </a:solidFill>
                <a:latin typeface="Arial Rounded MT Bold" pitchFamily="34" charset="0"/>
              </a:rPr>
              <a:t>reversible</a:t>
            </a:r>
            <a:r>
              <a:rPr lang="en-US" dirty="0">
                <a:latin typeface="Arial Rounded MT Bold" pitchFamily="34" charset="0"/>
              </a:rPr>
              <a:t>!</a:t>
            </a: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962400"/>
            <a:ext cx="41783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ELASTIC DEFORMATION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5105400"/>
            <a:ext cx="502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/>
              <a:t>ELASTIC DEFORMATION: </a:t>
            </a:r>
            <a:r>
              <a:rPr lang="en-US" sz="2000" dirty="0" smtClean="0"/>
              <a:t>is a non-permanent deformation where the material completely</a:t>
            </a:r>
          </a:p>
          <a:p>
            <a:pPr algn="just"/>
            <a:r>
              <a:rPr lang="en-US" sz="2000" dirty="0" smtClean="0"/>
              <a:t>recovers to its original state upon release of the applied stress.</a:t>
            </a:r>
            <a:endParaRPr lang="en-US" sz="2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600200" y="1066800"/>
            <a:ext cx="1168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latin typeface="Arial Rounded MT Bold" pitchFamily="34" charset="0"/>
              </a:rPr>
              <a:t>1. Initial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429000" y="1066800"/>
            <a:ext cx="18859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latin typeface="Arial Rounded MT Bold" pitchFamily="34" charset="0"/>
              </a:rPr>
              <a:t>2. Small load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705600" y="1066800"/>
            <a:ext cx="1406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latin typeface="Arial Rounded MT Bold" pitchFamily="34" charset="0"/>
              </a:rPr>
              <a:t>3. Unload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812800" y="5321300"/>
            <a:ext cx="3851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dirty="0">
                <a:latin typeface="Arial Rounded MT Bold" pitchFamily="34" charset="0"/>
              </a:rPr>
              <a:t>Plastic means </a:t>
            </a:r>
            <a:r>
              <a:rPr lang="en-US" dirty="0">
                <a:solidFill>
                  <a:schemeClr val="accent2"/>
                </a:solidFill>
                <a:latin typeface="Arial Rounded MT Bold" pitchFamily="34" charset="0"/>
              </a:rPr>
              <a:t>permanent</a:t>
            </a:r>
            <a:r>
              <a:rPr lang="en-US" dirty="0">
                <a:latin typeface="Arial Rounded MT Bold" pitchFamily="34" charset="0"/>
              </a:rPr>
              <a:t>!</a:t>
            </a: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140200"/>
            <a:ext cx="35687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00" y="965200"/>
            <a:ext cx="86233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PLASTIC DEFORMATION (METALS)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D61-CEC2-4911-85DD-43F5D058E77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2039</TotalTime>
  <Words>634</Words>
  <Application>Microsoft Office PowerPoint</Application>
  <PresentationFormat>On-screen Show (4:3)</PresentationFormat>
  <Paragraphs>106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ENGINEERING STRESS</vt:lpstr>
      <vt:lpstr>ENGINEERING STRAIN</vt:lpstr>
      <vt:lpstr>ELASTIC DEFORMATION</vt:lpstr>
      <vt:lpstr>PLASTIC DEFORMATION (METALS)</vt:lpstr>
      <vt:lpstr>Slide 10</vt:lpstr>
      <vt:lpstr>Slide 11</vt:lpstr>
      <vt:lpstr>Slide 12</vt:lpstr>
      <vt:lpstr>Slide 13</vt:lpstr>
      <vt:lpstr>The Test Procedure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lappie</dc:creator>
  <cp:lastModifiedBy>lappie</cp:lastModifiedBy>
  <cp:revision>178</cp:revision>
  <dcterms:created xsi:type="dcterms:W3CDTF">2016-09-27T19:01:45Z</dcterms:created>
  <dcterms:modified xsi:type="dcterms:W3CDTF">2017-10-23T20:55:05Z</dcterms:modified>
</cp:coreProperties>
</file>